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9" r:id="rId2"/>
    <p:sldId id="273" r:id="rId3"/>
    <p:sldId id="275" r:id="rId4"/>
    <p:sldId id="284" r:id="rId5"/>
    <p:sldId id="276" r:id="rId6"/>
    <p:sldId id="262" r:id="rId7"/>
    <p:sldId id="277" r:id="rId8"/>
    <p:sldId id="279" r:id="rId9"/>
    <p:sldId id="280" r:id="rId10"/>
    <p:sldId id="281" r:id="rId11"/>
    <p:sldId id="282" r:id="rId12"/>
    <p:sldId id="283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20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82CD8-4A50-49B4-B900-A180E1117D40}" type="datetimeFigureOut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B230A-CD07-4E58-A7B4-E11165115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85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F628-EC7D-4643-8CFF-23157D1A78B1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02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48CB-7470-4158-AB7B-3C1D1140C58C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33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FF33-45BB-45AE-9062-0C39B86C492E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78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69F4-1D55-42B6-A8B0-A252F15B5D9A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49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F9FA-A34C-4843-84BB-70D28C5CE93A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03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BEE2-F1A6-4890-B394-AF005040DF2E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314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14F5-7664-49B2-BE1C-9B07374FCB44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44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999A-3DC1-49A1-8873-2E8A58F0F045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85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4A82-12CB-48BD-9C07-14D98A86FE11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757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19D8-F23F-47A4-B5D6-B868753F1D9F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07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E37-9C0B-4BA8-9632-3634EEC0C19C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73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7B30E-DC60-46E6-B778-53B941E49318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86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426624" y="1764349"/>
            <a:ext cx="11338752" cy="15845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6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2023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第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18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屆戰國策全國創新創業競賽</a:t>
            </a:r>
          </a:p>
          <a:p>
            <a:pPr marL="0" marR="0" lvl="0" indent="0" algn="ctr" defTabSz="914400" rtl="0" eaLnBrk="1" fontAlgn="auto" latinLnBrk="0" hangingPunct="1">
              <a:lnSpc>
                <a:spcPts val="6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創業計畫簡報</a:t>
            </a:r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271604" y="4253911"/>
            <a:ext cx="11648792" cy="15845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※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此份簡報為參考範例，簡報格式不拘，但內容請務必包含以下</a:t>
            </a:r>
            <a:r>
              <a:rPr lang="zh-TW" altLang="en-US" sz="3200" dirty="0">
                <a:solidFill>
                  <a:srgbClr val="FF0000"/>
                </a:solidFill>
              </a:rPr>
              <a:t>標題內容，以利確認計畫目標。</a:t>
            </a:r>
            <a:r>
              <a:rPr lang="zh-TW" altLang="en-US" sz="3600" dirty="0">
                <a:solidFill>
                  <a:srgbClr val="FF0000"/>
                </a:solidFill>
              </a:rPr>
              <a:t>以</a:t>
            </a:r>
            <a:r>
              <a:rPr lang="en-US" altLang="zh-TW" sz="3600" dirty="0">
                <a:solidFill>
                  <a:srgbClr val="FF0000"/>
                </a:solidFill>
              </a:rPr>
              <a:t>35</a:t>
            </a:r>
            <a:r>
              <a:rPr lang="zh-TW" altLang="en-US" sz="3600" dirty="0">
                <a:solidFill>
                  <a:srgbClr val="FF0000"/>
                </a:solidFill>
              </a:rPr>
              <a:t>頁為限。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87852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120659" y="0"/>
            <a:ext cx="11950681" cy="41009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三、營運計畫書內容</a:t>
            </a:r>
          </a:p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第六章  結論與投資效益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algn="ctr">
              <a:lnSpc>
                <a:spcPct val="110000"/>
              </a:lnSpc>
              <a:defRPr/>
            </a:pPr>
            <a:endParaRPr lang="zh-TW" altLang="en-US" sz="3200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zh-TW" sz="2800" dirty="0">
                <a:solidFill>
                  <a:prstClr val="black"/>
                </a:solidFill>
              </a:rPr>
              <a:t>(</a:t>
            </a:r>
            <a:r>
              <a:rPr lang="zh-TW" altLang="en-US" sz="2800" dirty="0">
                <a:solidFill>
                  <a:prstClr val="black"/>
                </a:solidFill>
              </a:rPr>
              <a:t>一</a:t>
            </a:r>
            <a:r>
              <a:rPr lang="en-US" altLang="zh-TW" sz="280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營運計畫之結論</a:t>
            </a:r>
          </a:p>
          <a:p>
            <a:pPr>
              <a:lnSpc>
                <a:spcPct val="110000"/>
              </a:lnSpc>
              <a:defRPr/>
            </a:pPr>
            <a:r>
              <a:rPr lang="en-US" altLang="zh-TW" sz="2800" dirty="0">
                <a:solidFill>
                  <a:prstClr val="black"/>
                </a:solidFill>
              </a:rPr>
              <a:t>(</a:t>
            </a:r>
            <a:r>
              <a:rPr lang="zh-TW" altLang="en-US" sz="2800" dirty="0">
                <a:solidFill>
                  <a:prstClr val="black"/>
                </a:solidFill>
              </a:rPr>
              <a:t>二</a:t>
            </a:r>
            <a:r>
              <a:rPr lang="en-US" altLang="zh-TW" sz="280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效益說明</a:t>
            </a:r>
          </a:p>
          <a:p>
            <a:pPr>
              <a:lnSpc>
                <a:spcPct val="110000"/>
              </a:lnSpc>
              <a:defRPr/>
            </a:pPr>
            <a:r>
              <a:rPr lang="en-US" altLang="zh-TW" sz="2800" dirty="0">
                <a:solidFill>
                  <a:prstClr val="black"/>
                </a:solidFill>
              </a:rPr>
              <a:t>       </a:t>
            </a:r>
            <a:r>
              <a:rPr lang="en-US" altLang="zh-TW" sz="2800" b="0" dirty="0">
                <a:solidFill>
                  <a:prstClr val="black"/>
                </a:solidFill>
              </a:rPr>
              <a:t>  1. </a:t>
            </a:r>
            <a:r>
              <a:rPr lang="zh-TW" altLang="en-US" sz="2800" b="0" dirty="0">
                <a:solidFill>
                  <a:prstClr val="black"/>
                </a:solidFill>
              </a:rPr>
              <a:t>直接經濟效益  </a:t>
            </a:r>
          </a:p>
          <a:p>
            <a:pPr>
              <a:lnSpc>
                <a:spcPct val="110000"/>
              </a:lnSpc>
              <a:defRPr/>
            </a:pPr>
            <a:r>
              <a:rPr lang="en-US" altLang="zh-TW" sz="2800" b="0" dirty="0">
                <a:solidFill>
                  <a:prstClr val="black"/>
                </a:solidFill>
              </a:rPr>
              <a:t>         2. </a:t>
            </a:r>
            <a:r>
              <a:rPr lang="zh-TW" altLang="en-US" sz="2800" b="0" dirty="0">
                <a:solidFill>
                  <a:prstClr val="black"/>
                </a:solidFill>
              </a:rPr>
              <a:t>間接效益─如技術提昇、人力培育等。</a:t>
            </a:r>
            <a:endParaRPr lang="en-US" altLang="zh-TW" sz="2800" b="0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zh-TW" sz="2800" dirty="0">
                <a:solidFill>
                  <a:prstClr val="black"/>
                </a:solidFill>
              </a:rPr>
              <a:t>(</a:t>
            </a:r>
            <a:r>
              <a:rPr lang="zh-TW" altLang="en-US" sz="2800" dirty="0">
                <a:solidFill>
                  <a:prstClr val="black"/>
                </a:solidFill>
              </a:rPr>
              <a:t>三</a:t>
            </a:r>
            <a:r>
              <a:rPr lang="en-US" altLang="zh-TW" sz="2800" dirty="0">
                <a:solidFill>
                  <a:prstClr val="black"/>
                </a:solidFill>
              </a:rPr>
              <a:t>)</a:t>
            </a:r>
            <a:r>
              <a:rPr lang="zh-TW" altLang="en-US" sz="2800" dirty="0">
                <a:solidFill>
                  <a:prstClr val="black"/>
                </a:solidFill>
              </a:rPr>
              <a:t>   潛在風險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870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120659" y="-1396713"/>
            <a:ext cx="11950681" cy="5312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三、營運計畫書內容</a:t>
            </a:r>
          </a:p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第七章  參考資料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algn="ctr">
              <a:lnSpc>
                <a:spcPct val="110000"/>
              </a:lnSpc>
              <a:defRPr/>
            </a:pPr>
            <a:endParaRPr lang="zh-TW" altLang="en-US" sz="3200" dirty="0">
              <a:solidFill>
                <a:prstClr val="black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zh-TW" altLang="en-US" sz="2800" dirty="0">
                <a:solidFill>
                  <a:prstClr val="black"/>
                </a:solidFill>
              </a:rPr>
              <a:t>請列出此計畫書引用的文獻或資料來源。</a:t>
            </a:r>
            <a:endParaRPr lang="zh-TW" altLang="en-US" sz="3200" dirty="0">
              <a:solidFill>
                <a:prstClr val="black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0779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120659" y="-1091913"/>
            <a:ext cx="11950681" cy="53129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三、營運計畫書內容</a:t>
            </a:r>
          </a:p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第八章  附件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algn="ctr">
              <a:lnSpc>
                <a:spcPct val="110000"/>
              </a:lnSpc>
              <a:defRPr/>
            </a:pPr>
            <a:endParaRPr lang="zh-TW" altLang="en-US" sz="3200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zh-TW" sz="2800" dirty="0">
                <a:solidFill>
                  <a:prstClr val="black"/>
                </a:solidFill>
              </a:rPr>
              <a:t>(</a:t>
            </a:r>
            <a:r>
              <a:rPr lang="zh-TW" altLang="en-US" sz="2800" dirty="0">
                <a:solidFill>
                  <a:prstClr val="black"/>
                </a:solidFill>
              </a:rPr>
              <a:t>一</a:t>
            </a:r>
            <a:r>
              <a:rPr lang="en-US" altLang="zh-TW" sz="280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智慧財產或</a:t>
            </a:r>
            <a:r>
              <a:rPr lang="en-US" altLang="zh-TW" sz="2800" dirty="0">
                <a:solidFill>
                  <a:prstClr val="black"/>
                </a:solidFill>
              </a:rPr>
              <a:t>Know how</a:t>
            </a:r>
            <a:r>
              <a:rPr lang="zh-TW" altLang="en-US" sz="2800" dirty="0">
                <a:solidFill>
                  <a:prstClr val="black"/>
                </a:solidFill>
              </a:rPr>
              <a:t>移轉合約、專利證書、聘書或合作意願書等</a:t>
            </a:r>
          </a:p>
          <a:p>
            <a:pPr>
              <a:lnSpc>
                <a:spcPct val="110000"/>
              </a:lnSpc>
              <a:defRPr/>
            </a:pPr>
            <a:r>
              <a:rPr lang="en-US" altLang="zh-TW" sz="2800" dirty="0">
                <a:solidFill>
                  <a:prstClr val="black"/>
                </a:solidFill>
              </a:rPr>
              <a:t>(</a:t>
            </a:r>
            <a:r>
              <a:rPr lang="zh-TW" altLang="en-US" sz="2800" dirty="0">
                <a:solidFill>
                  <a:prstClr val="black"/>
                </a:solidFill>
              </a:rPr>
              <a:t>二</a:t>
            </a:r>
            <a:r>
              <a:rPr lang="en-US" altLang="zh-TW" sz="280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其他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如：商品或任何您認為有助於評審了解的補充資料或證明等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altLang="zh-TW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63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411018" y="0"/>
            <a:ext cx="11369964" cy="16825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一、團隊介紹表</a:t>
            </a:r>
          </a:p>
          <a:p>
            <a:pPr algn="ctr">
              <a:lnSpc>
                <a:spcPct val="110000"/>
              </a:lnSpc>
              <a:defRPr/>
            </a:pPr>
            <a:endParaRPr lang="zh-TW" altLang="en-US" sz="2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2</a:t>
            </a:fld>
            <a:endParaRPr lang="zh-TW" altLang="en-US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C8431E6C-CD74-AAC4-0A5C-358DF3ABE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656899"/>
              </p:ext>
            </p:extLst>
          </p:nvPr>
        </p:nvGraphicFramePr>
        <p:xfrm>
          <a:off x="784440" y="1145309"/>
          <a:ext cx="10623119" cy="5100207"/>
        </p:xfrm>
        <a:graphic>
          <a:graphicData uri="http://schemas.openxmlformats.org/drawingml/2006/table">
            <a:tbl>
              <a:tblPr firstRow="1" firstCol="1" bandRow="1"/>
              <a:tblGrid>
                <a:gridCol w="1910852">
                  <a:extLst>
                    <a:ext uri="{9D8B030D-6E8A-4147-A177-3AD203B41FA5}">
                      <a16:colId xmlns:a16="http://schemas.microsoft.com/office/drawing/2014/main" val="2616152251"/>
                    </a:ext>
                  </a:extLst>
                </a:gridCol>
                <a:gridCol w="3350536">
                  <a:extLst>
                    <a:ext uri="{9D8B030D-6E8A-4147-A177-3AD203B41FA5}">
                      <a16:colId xmlns:a16="http://schemas.microsoft.com/office/drawing/2014/main" val="4284318224"/>
                    </a:ext>
                  </a:extLst>
                </a:gridCol>
                <a:gridCol w="1917396">
                  <a:extLst>
                    <a:ext uri="{9D8B030D-6E8A-4147-A177-3AD203B41FA5}">
                      <a16:colId xmlns:a16="http://schemas.microsoft.com/office/drawing/2014/main" val="2773540730"/>
                    </a:ext>
                  </a:extLst>
                </a:gridCol>
                <a:gridCol w="3444335">
                  <a:extLst>
                    <a:ext uri="{9D8B030D-6E8A-4147-A177-3AD203B41FA5}">
                      <a16:colId xmlns:a16="http://schemas.microsoft.com/office/drawing/2014/main" val="1368281028"/>
                    </a:ext>
                  </a:extLst>
                </a:gridCol>
              </a:tblGrid>
              <a:tr h="728601">
                <a:tc>
                  <a:txBody>
                    <a:bodyPr/>
                    <a:lstStyle/>
                    <a:p>
                      <a:pPr algn="ctr" fontAlgn="b"/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參賽組別</a:t>
                      </a:r>
                      <a:endParaRPr lang="zh-TW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zh-TW" altLang="zh-TW" sz="1800" b="1" kern="1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□青年學生類</a:t>
                      </a:r>
                      <a:r>
                        <a:rPr lang="en-US" altLang="zh-TW" sz="1800" b="1" kern="1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zh-TW" sz="1800" b="1" kern="1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創業</a:t>
                      </a:r>
                      <a:r>
                        <a:rPr lang="zh-TW" altLang="en-US" sz="1800" b="1" kern="1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組             □育成企業類</a:t>
                      </a:r>
                      <a:endParaRPr lang="zh-TW" sz="1800" b="1" kern="1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876767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所屬機構</a:t>
                      </a:r>
                      <a:r>
                        <a:rPr lang="en-US" alt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algn="ctr"/>
                      <a:r>
                        <a:rPr 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代表學校及科系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b"/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401336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團隊名稱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b"/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066624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參賽</a:t>
                      </a:r>
                      <a:r>
                        <a:rPr lang="zh-TW" altLang="en-US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成員</a:t>
                      </a:r>
                      <a:r>
                        <a:rPr lang="zh-TW" alt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姓名</a:t>
                      </a:r>
                      <a:endParaRPr lang="zh-TW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b">
                        <a:tabLst>
                          <a:tab pos="5184775" algn="r"/>
                        </a:tabLst>
                      </a:pPr>
                      <a:endParaRPr lang="zh-TW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190760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計畫名稱</a:t>
                      </a:r>
                      <a:endParaRPr lang="zh-TW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b">
                        <a:tabLst>
                          <a:tab pos="5184775" algn="r"/>
                        </a:tabLst>
                      </a:pPr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822090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algn="ctr" fontAlgn="b"/>
                      <a:r>
                        <a:rPr 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指導業師姓名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指導業師職稱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200" kern="100" dirty="0">
                          <a:effectLst/>
                          <a:latin typeface="微軟雅黑體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微軟雅黑體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187103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algn="ctr" fontAlgn="b"/>
                      <a:r>
                        <a:rPr 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指導業師</a:t>
                      </a:r>
                      <a:endParaRPr lang="en-US" altLang="zh-TW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zh-TW" altLang="en-US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所屬機構及</a:t>
                      </a:r>
                      <a:r>
                        <a:rPr 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單位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b"/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309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84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411018" y="0"/>
            <a:ext cx="11369964" cy="16825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二、計畫摘要表</a:t>
            </a:r>
          </a:p>
          <a:p>
            <a:pPr algn="ctr">
              <a:lnSpc>
                <a:spcPct val="110000"/>
              </a:lnSpc>
              <a:defRPr/>
            </a:pPr>
            <a:endParaRPr lang="zh-TW" altLang="en-US" sz="2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3</a:t>
            </a:fld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6FCF91DA-B22E-96C1-9463-E17534AB8E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237230"/>
              </p:ext>
            </p:extLst>
          </p:nvPr>
        </p:nvGraphicFramePr>
        <p:xfrm>
          <a:off x="838200" y="1068018"/>
          <a:ext cx="10723418" cy="5288332"/>
        </p:xfrm>
        <a:graphic>
          <a:graphicData uri="http://schemas.openxmlformats.org/drawingml/2006/table">
            <a:tbl>
              <a:tblPr firstRow="1" firstCol="1" bandRow="1"/>
              <a:tblGrid>
                <a:gridCol w="2236672">
                  <a:extLst>
                    <a:ext uri="{9D8B030D-6E8A-4147-A177-3AD203B41FA5}">
                      <a16:colId xmlns:a16="http://schemas.microsoft.com/office/drawing/2014/main" val="3893611705"/>
                    </a:ext>
                  </a:extLst>
                </a:gridCol>
                <a:gridCol w="8486746">
                  <a:extLst>
                    <a:ext uri="{9D8B030D-6E8A-4147-A177-3AD203B41FA5}">
                      <a16:colId xmlns:a16="http://schemas.microsoft.com/office/drawing/2014/main" val="2911975381"/>
                    </a:ext>
                  </a:extLst>
                </a:gridCol>
              </a:tblGrid>
              <a:tr h="576471">
                <a:tc>
                  <a:txBody>
                    <a:bodyPr/>
                    <a:lstStyle/>
                    <a:p>
                      <a:pPr algn="ctr"/>
                      <a:r>
                        <a:rPr lang="zh-TW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計畫名稱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38949"/>
                  </a:ext>
                </a:extLst>
              </a:tr>
              <a:tr h="4711861">
                <a:tc gridSpan="2">
                  <a:txBody>
                    <a:bodyPr/>
                    <a:lstStyle/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endParaRPr lang="en-US" altLang="zh-TW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計畫內容摘要</a:t>
                      </a:r>
                      <a:r>
                        <a:rPr lang="en-US" altLang="zh-TW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3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約</a:t>
                      </a:r>
                      <a:r>
                        <a:rPr lang="en-US" sz="13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zh-TW" sz="13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字</a:t>
                      </a:r>
                      <a:r>
                        <a:rPr lang="en-US" sz="13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endParaRPr lang="zh-TW" sz="13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計畫目標</a:t>
                      </a:r>
                      <a:r>
                        <a:rPr lang="zh-TW" sz="13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（請說明本計畫執行目標）</a:t>
                      </a:r>
                      <a:endParaRPr lang="en-US" altLang="zh-TW" sz="13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endParaRPr lang="zh-TW" sz="13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8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顧客市場評析</a:t>
                      </a:r>
                      <a:r>
                        <a:rPr lang="zh-TW" sz="13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（請說明本計畫產品或服務對顧客效益，如可滿足顧客需求類型、創造新顧客需求等）</a:t>
                      </a:r>
                      <a:endParaRPr lang="en-US" altLang="zh-TW" sz="1300" kern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endParaRPr lang="en-US" altLang="zh-TW" sz="1300" kern="0" dirty="0">
                        <a:solidFill>
                          <a:srgbClr val="80808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endParaRPr lang="zh-TW" sz="13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創新商業模式重點</a:t>
                      </a:r>
                      <a:r>
                        <a:rPr lang="zh-TW" sz="13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（請摘要說明本計畫內容，並加強說明計畫創新商業模式或技術重點）</a:t>
                      </a:r>
                    </a:p>
                    <a:p>
                      <a:pPr algn="just"/>
                      <a:r>
                        <a:rPr lang="en-US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960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352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411018" y="0"/>
            <a:ext cx="11369964" cy="16825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二、計畫摘要表</a:t>
            </a:r>
          </a:p>
          <a:p>
            <a:pPr algn="ctr">
              <a:lnSpc>
                <a:spcPct val="110000"/>
              </a:lnSpc>
              <a:defRPr/>
            </a:pPr>
            <a:endParaRPr lang="zh-TW" altLang="en-US" sz="2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4</a:t>
            </a:fld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6FCF91DA-B22E-96C1-9463-E17534AB8E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658361"/>
              </p:ext>
            </p:extLst>
          </p:nvPr>
        </p:nvGraphicFramePr>
        <p:xfrm>
          <a:off x="838200" y="1068018"/>
          <a:ext cx="10723418" cy="5288332"/>
        </p:xfrm>
        <a:graphic>
          <a:graphicData uri="http://schemas.openxmlformats.org/drawingml/2006/table">
            <a:tbl>
              <a:tblPr firstRow="1" firstCol="1" bandRow="1"/>
              <a:tblGrid>
                <a:gridCol w="2236672">
                  <a:extLst>
                    <a:ext uri="{9D8B030D-6E8A-4147-A177-3AD203B41FA5}">
                      <a16:colId xmlns:a16="http://schemas.microsoft.com/office/drawing/2014/main" val="3893611705"/>
                    </a:ext>
                  </a:extLst>
                </a:gridCol>
                <a:gridCol w="8486746">
                  <a:extLst>
                    <a:ext uri="{9D8B030D-6E8A-4147-A177-3AD203B41FA5}">
                      <a16:colId xmlns:a16="http://schemas.microsoft.com/office/drawing/2014/main" val="2911975381"/>
                    </a:ext>
                  </a:extLst>
                </a:gridCol>
              </a:tblGrid>
              <a:tr h="576471">
                <a:tc>
                  <a:txBody>
                    <a:bodyPr/>
                    <a:lstStyle/>
                    <a:p>
                      <a:pPr algn="ctr"/>
                      <a:r>
                        <a:rPr lang="zh-TW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計畫名稱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38949"/>
                  </a:ext>
                </a:extLst>
              </a:tr>
              <a:tr h="4711861">
                <a:tc gridSpan="2">
                  <a:txBody>
                    <a:bodyPr/>
                    <a:lstStyle/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endParaRPr lang="en-US" altLang="zh-TW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產業競爭力</a:t>
                      </a:r>
                      <a:r>
                        <a:rPr lang="zh-TW" sz="13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（請說明計畫標的於同業業間之相對優越性與競爭力）</a:t>
                      </a:r>
                      <a:endParaRPr lang="en-US" altLang="zh-TW" sz="13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endParaRPr lang="en-US" altLang="zh-TW" sz="1300" kern="100" dirty="0">
                        <a:solidFill>
                          <a:srgbClr val="80808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endParaRPr lang="en-US" altLang="zh-TW" sz="1300" kern="100" dirty="0">
                        <a:solidFill>
                          <a:srgbClr val="80808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endParaRPr lang="zh-TW" sz="13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2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執行本計畫執行團隊優勢</a:t>
                      </a:r>
                      <a:r>
                        <a:rPr lang="zh-TW" sz="13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（請說明計畫執行團隊之優越性）</a:t>
                      </a:r>
                      <a:endParaRPr lang="en-US" altLang="zh-TW" sz="13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endParaRPr lang="en-US" altLang="zh-TW" sz="1300" kern="100" dirty="0">
                        <a:solidFill>
                          <a:srgbClr val="80808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endParaRPr lang="en-US" altLang="zh-TW" sz="1300" kern="100" dirty="0">
                        <a:solidFill>
                          <a:srgbClr val="80808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endParaRPr lang="zh-TW" sz="13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buSzPts val="1400"/>
                        <a:buFont typeface="DFKai-SB" panose="03000509000000000000" pitchFamily="65" charset="-120"/>
                        <a:buAutoNum type="ea1ChtPlain"/>
                        <a:tabLst>
                          <a:tab pos="304800" algn="l"/>
                        </a:tabLst>
                      </a:pPr>
                      <a:r>
                        <a:rPr lang="zh-TW" sz="20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預期重點效益</a:t>
                      </a:r>
                      <a:r>
                        <a:rPr lang="zh-TW" sz="13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（請列舉本計畫執行後之重要產出效益）</a:t>
                      </a:r>
                    </a:p>
                    <a:p>
                      <a:pPr marL="407035" algn="just"/>
                      <a:r>
                        <a:rPr lang="en-US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en-US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量化效益</a:t>
                      </a:r>
                      <a:r>
                        <a:rPr lang="en-US" sz="13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3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以量化數據說明對計畫執行之效益</a:t>
                      </a:r>
                      <a:r>
                        <a:rPr lang="en-US" sz="13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TW" sz="13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400050" algn="just"/>
                      <a:r>
                        <a:rPr lang="en-US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二</a:t>
                      </a:r>
                      <a:r>
                        <a:rPr lang="en-US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8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質化效益</a:t>
                      </a:r>
                      <a:r>
                        <a:rPr lang="en-US" sz="13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3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以敘述性方式說明計畫執行之效益，如提升服務附加價值、創造市場需求等</a:t>
                      </a:r>
                      <a:r>
                        <a:rPr lang="en-US" sz="13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TW" sz="13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960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90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120659" y="-295563"/>
            <a:ext cx="11950681" cy="41009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三、營運計畫書內容</a:t>
            </a:r>
          </a:p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第一章  創業機會與構想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algn="ctr">
              <a:lnSpc>
                <a:spcPct val="110000"/>
              </a:lnSpc>
              <a:defRPr/>
            </a:pPr>
            <a:endParaRPr lang="zh-TW" altLang="en-US" sz="3200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zh-TW" sz="2800" b="0" dirty="0">
                <a:solidFill>
                  <a:prstClr val="black"/>
                </a:solidFill>
              </a:rPr>
              <a:t>(</a:t>
            </a:r>
            <a:r>
              <a:rPr lang="zh-TW" altLang="en-US" sz="2800" b="0" dirty="0">
                <a:solidFill>
                  <a:prstClr val="black"/>
                </a:solidFill>
              </a:rPr>
              <a:t>一</a:t>
            </a:r>
            <a:r>
              <a:rPr lang="en-US" altLang="zh-TW" sz="2800" b="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創業背景與機會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創業過程、創業經驗、參與各種計畫之經驗等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altLang="zh-TW" sz="28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zh-TW" sz="2800" b="0" dirty="0">
                <a:solidFill>
                  <a:prstClr val="black"/>
                </a:solidFill>
              </a:rPr>
              <a:t>(</a:t>
            </a:r>
            <a:r>
              <a:rPr lang="zh-TW" altLang="en-US" sz="2800" b="0" dirty="0">
                <a:solidFill>
                  <a:prstClr val="black"/>
                </a:solidFill>
              </a:rPr>
              <a:t>二</a:t>
            </a:r>
            <a:r>
              <a:rPr lang="en-US" altLang="zh-TW" sz="2800" b="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創業構想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請說明提出本創業計畫的原因、初衷及期望達成的目的等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en-US" altLang="zh-TW" sz="2800" b="0" dirty="0">
                <a:solidFill>
                  <a:prstClr val="black"/>
                </a:solidFill>
              </a:rPr>
              <a:t>(</a:t>
            </a:r>
            <a:r>
              <a:rPr lang="zh-TW" altLang="en-US" sz="2800" b="0" dirty="0">
                <a:solidFill>
                  <a:prstClr val="black"/>
                </a:solidFill>
              </a:rPr>
              <a:t>三</a:t>
            </a:r>
            <a:r>
              <a:rPr lang="en-US" altLang="zh-TW" sz="2800" b="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創業團隊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團隊成員介紹、成員專業技能與經歷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altLang="zh-TW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645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120659" y="-258619"/>
            <a:ext cx="11950681" cy="41009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三、營運計畫書內容</a:t>
            </a:r>
          </a:p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第二章  產品與服務內容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algn="ctr">
              <a:lnSpc>
                <a:spcPct val="110000"/>
              </a:lnSpc>
              <a:defRPr/>
            </a:pPr>
            <a:endParaRPr lang="zh-TW" altLang="en-US" sz="3200" b="0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zh-TW" sz="2800" b="0" dirty="0">
                <a:solidFill>
                  <a:prstClr val="black"/>
                </a:solidFill>
              </a:rPr>
              <a:t>(</a:t>
            </a:r>
            <a:r>
              <a:rPr lang="zh-TW" altLang="en-US" sz="2800" b="0" dirty="0">
                <a:solidFill>
                  <a:prstClr val="black"/>
                </a:solidFill>
              </a:rPr>
              <a:t>一</a:t>
            </a:r>
            <a:r>
              <a:rPr lang="en-US" altLang="zh-TW" sz="2800" b="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產品與服務內容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請詳細說明本計畫中所提出之主要產品或服務的內容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altLang="zh-TW" sz="28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zh-TW" sz="2800" b="0" dirty="0">
                <a:solidFill>
                  <a:prstClr val="black"/>
                </a:solidFill>
              </a:rPr>
              <a:t>(</a:t>
            </a:r>
            <a:r>
              <a:rPr lang="zh-TW" altLang="en-US" sz="2800" b="0" dirty="0">
                <a:solidFill>
                  <a:prstClr val="black"/>
                </a:solidFill>
              </a:rPr>
              <a:t>二</a:t>
            </a:r>
            <a:r>
              <a:rPr lang="en-US" altLang="zh-TW" sz="2800" b="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營運模式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請詳細說明有關產品或服務的發展規劃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en-US" altLang="zh-TW" sz="2800" b="0" dirty="0">
                <a:solidFill>
                  <a:prstClr val="black"/>
                </a:solidFill>
              </a:rPr>
              <a:t>(</a:t>
            </a:r>
            <a:r>
              <a:rPr lang="zh-TW" altLang="en-US" sz="2800" b="0" dirty="0">
                <a:solidFill>
                  <a:prstClr val="black"/>
                </a:solidFill>
              </a:rPr>
              <a:t>三</a:t>
            </a:r>
            <a:r>
              <a:rPr lang="en-US" altLang="zh-TW" sz="2800" b="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營收模式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請詳細說明有關產品或服務的營收規劃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altLang="zh-TW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5348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120659" y="-186746"/>
            <a:ext cx="11950681" cy="5008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三、營運計畫書內容</a:t>
            </a:r>
          </a:p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第三章  市場與競爭分析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algn="ctr">
              <a:lnSpc>
                <a:spcPct val="110000"/>
              </a:lnSpc>
              <a:defRPr/>
            </a:pPr>
            <a:endParaRPr lang="zh-TW" altLang="en-US" sz="3200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zh-TW" sz="2800" dirty="0">
                <a:solidFill>
                  <a:prstClr val="black"/>
                </a:solidFill>
              </a:rPr>
              <a:t>(</a:t>
            </a:r>
            <a:r>
              <a:rPr lang="zh-TW" altLang="en-US" sz="2800" dirty="0">
                <a:solidFill>
                  <a:prstClr val="black"/>
                </a:solidFill>
              </a:rPr>
              <a:t>一</a:t>
            </a:r>
            <a:r>
              <a:rPr lang="en-US" altLang="zh-TW" sz="280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市場特性與規模</a:t>
            </a:r>
            <a:endParaRPr lang="en-US" altLang="zh-TW" sz="2800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請具體描繪本創業計畫之目標市場特性以及市場規模有多大？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en-US" altLang="zh-TW" sz="2800" dirty="0">
                <a:solidFill>
                  <a:prstClr val="black"/>
                </a:solidFill>
              </a:rPr>
              <a:t>(</a:t>
            </a:r>
            <a:r>
              <a:rPr lang="zh-TW" altLang="en-US" sz="2800" dirty="0">
                <a:solidFill>
                  <a:prstClr val="black"/>
                </a:solidFill>
              </a:rPr>
              <a:t>二</a:t>
            </a:r>
            <a:r>
              <a:rPr lang="en-US" altLang="zh-TW" sz="280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目標市場</a:t>
            </a:r>
            <a:endParaRPr lang="en-US" altLang="zh-TW" sz="2800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請具體說明所要進入的目標市場、與接觸之顧客類型、特徵及接觸方法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altLang="zh-TW" sz="28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zh-TW" sz="2800" dirty="0">
                <a:solidFill>
                  <a:prstClr val="black"/>
                </a:solidFill>
              </a:rPr>
              <a:t>(</a:t>
            </a:r>
            <a:r>
              <a:rPr lang="zh-TW" altLang="en-US" sz="2800" dirty="0">
                <a:solidFill>
                  <a:prstClr val="black"/>
                </a:solidFill>
              </a:rPr>
              <a:t>三</a:t>
            </a:r>
            <a:r>
              <a:rPr lang="en-US" altLang="zh-TW" sz="280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競爭對手與競爭策略分析</a:t>
            </a:r>
            <a:endParaRPr lang="en-US" altLang="zh-TW" sz="2800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zh-TW" sz="22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zh-TW" altLang="en-US" sz="2200" dirty="0">
                <a:solidFill>
                  <a:schemeClr val="bg1">
                    <a:lumMod val="65000"/>
                  </a:schemeClr>
                </a:solidFill>
              </a:rPr>
              <a:t>請說明進入此產業是否有障礙、目前競爭對手有誰及他們的優勢為何？本計畫競爭優勢為何？</a:t>
            </a:r>
            <a:r>
              <a:rPr lang="en-US" altLang="zh-TW" sz="22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050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120659" y="-500786"/>
            <a:ext cx="11950681" cy="41009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三、營運計畫書內容</a:t>
            </a:r>
          </a:p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第四章  行銷策略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algn="ctr">
              <a:lnSpc>
                <a:spcPct val="110000"/>
              </a:lnSpc>
              <a:defRPr/>
            </a:pPr>
            <a:endParaRPr lang="zh-TW" altLang="en-US" sz="3200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zh-TW" sz="2800" dirty="0">
                <a:solidFill>
                  <a:prstClr val="black"/>
                </a:solidFill>
              </a:rPr>
              <a:t>(</a:t>
            </a:r>
            <a:r>
              <a:rPr lang="zh-TW" altLang="en-US" sz="2800" dirty="0">
                <a:solidFill>
                  <a:prstClr val="black"/>
                </a:solidFill>
              </a:rPr>
              <a:t>一</a:t>
            </a:r>
            <a:r>
              <a:rPr lang="en-US" altLang="zh-TW" sz="280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目標消費族群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請具體描繪會購買本產品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服務的客群輪廓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>
              <a:lnSpc>
                <a:spcPct val="110000"/>
              </a:lnSpc>
              <a:defRPr/>
            </a:pPr>
            <a:r>
              <a:rPr lang="en-US" altLang="zh-TW" sz="2800" dirty="0">
                <a:solidFill>
                  <a:prstClr val="black"/>
                </a:solidFill>
              </a:rPr>
              <a:t>(</a:t>
            </a:r>
            <a:r>
              <a:rPr lang="zh-TW" altLang="en-US" sz="2800" dirty="0">
                <a:solidFill>
                  <a:prstClr val="black"/>
                </a:solidFill>
              </a:rPr>
              <a:t>二</a:t>
            </a:r>
            <a:r>
              <a:rPr lang="en-US" altLang="zh-TW" sz="280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行銷策略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請說明目前及未來將如何行銷本計畫之產品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zh-TW" altLang="en-US" sz="2400" dirty="0">
                <a:solidFill>
                  <a:schemeClr val="bg1">
                    <a:lumMod val="65000"/>
                  </a:schemeClr>
                </a:solidFill>
              </a:rPr>
              <a:t>服務</a:t>
            </a:r>
            <a:r>
              <a:rPr lang="en-US" altLang="zh-TW" sz="24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3966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120659" y="-510022"/>
            <a:ext cx="11950681" cy="41009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三、營運計畫書內容</a:t>
            </a:r>
          </a:p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第五章  財務計畫</a:t>
            </a:r>
            <a:endParaRPr lang="en-US" altLang="zh-TW" sz="3200" dirty="0">
              <a:solidFill>
                <a:prstClr val="black"/>
              </a:solidFill>
            </a:endParaRPr>
          </a:p>
          <a:p>
            <a:pPr algn="ctr">
              <a:lnSpc>
                <a:spcPct val="110000"/>
              </a:lnSpc>
              <a:defRPr/>
            </a:pPr>
            <a:endParaRPr lang="zh-TW" altLang="en-US" sz="3200" dirty="0">
              <a:solidFill>
                <a:prstClr val="black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zh-TW" sz="2800" dirty="0">
                <a:solidFill>
                  <a:prstClr val="black"/>
                </a:solidFill>
              </a:rPr>
              <a:t>(</a:t>
            </a:r>
            <a:r>
              <a:rPr lang="zh-TW" altLang="en-US" sz="2800" dirty="0">
                <a:solidFill>
                  <a:prstClr val="black"/>
                </a:solidFill>
              </a:rPr>
              <a:t>一</a:t>
            </a:r>
            <a:r>
              <a:rPr lang="en-US" altLang="zh-TW" sz="280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預估三年損益表</a:t>
            </a:r>
          </a:p>
          <a:p>
            <a:pPr>
              <a:lnSpc>
                <a:spcPct val="110000"/>
              </a:lnSpc>
              <a:defRPr/>
            </a:pPr>
            <a:r>
              <a:rPr lang="en-US" altLang="zh-TW" sz="2800" dirty="0">
                <a:solidFill>
                  <a:prstClr val="black"/>
                </a:solidFill>
              </a:rPr>
              <a:t>(</a:t>
            </a:r>
            <a:r>
              <a:rPr lang="zh-TW" altLang="en-US" sz="2800" dirty="0">
                <a:solidFill>
                  <a:prstClr val="black"/>
                </a:solidFill>
              </a:rPr>
              <a:t>二</a:t>
            </a:r>
            <a:r>
              <a:rPr lang="en-US" altLang="zh-TW" sz="2800" dirty="0">
                <a:solidFill>
                  <a:prstClr val="black"/>
                </a:solidFill>
              </a:rPr>
              <a:t>)	</a:t>
            </a:r>
            <a:r>
              <a:rPr lang="zh-TW" altLang="en-US" sz="2800" dirty="0">
                <a:solidFill>
                  <a:prstClr val="black"/>
                </a:solidFill>
              </a:rPr>
              <a:t>預估三年資產負債表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002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754</Words>
  <Application>Microsoft Office PowerPoint</Application>
  <PresentationFormat>寬螢幕</PresentationFormat>
  <Paragraphs>113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3" baseType="lpstr">
      <vt:lpstr>Microsoft YaHei</vt:lpstr>
      <vt:lpstr>Microsoft YaHei</vt:lpstr>
      <vt:lpstr>微軟雅黑體</vt:lpstr>
      <vt:lpstr>新細明體</vt:lpstr>
      <vt:lpstr>新細明體</vt:lpstr>
      <vt:lpstr>DFKai-SB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張宇諄</dc:creator>
  <cp:lastModifiedBy>wowowsakura</cp:lastModifiedBy>
  <cp:revision>68</cp:revision>
  <dcterms:created xsi:type="dcterms:W3CDTF">2022-01-26T06:01:52Z</dcterms:created>
  <dcterms:modified xsi:type="dcterms:W3CDTF">2023-01-18T14:51:22Z</dcterms:modified>
</cp:coreProperties>
</file>