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9" r:id="rId2"/>
    <p:sldId id="273" r:id="rId3"/>
    <p:sldId id="265" r:id="rId4"/>
    <p:sldId id="285" r:id="rId5"/>
    <p:sldId id="286" r:id="rId6"/>
    <p:sldId id="287" r:id="rId7"/>
    <p:sldId id="288" r:id="rId8"/>
    <p:sldId id="289" r:id="rId9"/>
    <p:sldId id="290" r:id="rId10"/>
    <p:sldId id="292" r:id="rId11"/>
    <p:sldId id="291" r:id="rId12"/>
    <p:sldId id="293" r:id="rId13"/>
    <p:sldId id="294" r:id="rId14"/>
    <p:sldId id="295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2" d="100"/>
          <a:sy n="62" d="100"/>
        </p:scale>
        <p:origin x="78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82CD8-4A50-49B4-B900-A180E1117D40}" type="datetimeFigureOut">
              <a:rPr lang="zh-TW" altLang="en-US" smtClean="0"/>
              <a:t>2023/2/22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B230A-CD07-4E58-A7B4-E11165115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6856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F628-EC7D-4643-8CFF-23157D1A78B1}" type="datetime1">
              <a:rPr lang="zh-TW" altLang="en-US" smtClean="0"/>
              <a:t>2023/2/22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02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48CB-7470-4158-AB7B-3C1D1140C58C}" type="datetime1">
              <a:rPr lang="zh-TW" altLang="en-US" smtClean="0"/>
              <a:t>2023/2/22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33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FF33-45BB-45AE-9062-0C39B86C492E}" type="datetime1">
              <a:rPr lang="zh-TW" altLang="en-US" smtClean="0"/>
              <a:t>2023/2/22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78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69F4-1D55-42B6-A8B0-A252F15B5D9A}" type="datetime1">
              <a:rPr lang="zh-TW" altLang="en-US" smtClean="0"/>
              <a:t>2023/2/22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49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F9FA-A34C-4843-84BB-70D28C5CE93A}" type="datetime1">
              <a:rPr lang="zh-TW" altLang="en-US" smtClean="0"/>
              <a:t>2023/2/22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003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BEE2-F1A6-4890-B394-AF005040DF2E}" type="datetime1">
              <a:rPr lang="zh-TW" altLang="en-US" smtClean="0"/>
              <a:t>2023/2/22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314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14F5-7664-49B2-BE1C-9B07374FCB44}" type="datetime1">
              <a:rPr lang="zh-TW" altLang="en-US" smtClean="0"/>
              <a:t>2023/2/22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044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999A-3DC1-49A1-8873-2E8A58F0F045}" type="datetime1">
              <a:rPr lang="zh-TW" altLang="en-US" smtClean="0"/>
              <a:t>2023/2/22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885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4A82-12CB-48BD-9C07-14D98A86FE11}" type="datetime1">
              <a:rPr lang="zh-TW" altLang="en-US" smtClean="0"/>
              <a:t>2023/2/22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757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19D8-F23F-47A4-B5D6-B868753F1D9F}" type="datetime1">
              <a:rPr lang="zh-TW" altLang="en-US" smtClean="0"/>
              <a:t>2023/2/22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07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E37-9C0B-4BA8-9632-3634EEC0C19C}" type="datetime1">
              <a:rPr lang="zh-TW" altLang="en-US" smtClean="0"/>
              <a:t>2023/2/22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073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7B30E-DC60-46E6-B778-53B941E49318}" type="datetime1">
              <a:rPr lang="zh-TW" altLang="en-US" smtClean="0"/>
              <a:t>2023/2/22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86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426624" y="1764349"/>
            <a:ext cx="11338752" cy="15845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6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2023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第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18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屆戰國策全國創新創業競賽</a:t>
            </a:r>
          </a:p>
          <a:p>
            <a:pPr marL="0" marR="0" lvl="0" indent="0" algn="ctr" defTabSz="914400" rtl="0" eaLnBrk="1" fontAlgn="auto" latinLnBrk="0" hangingPunct="1">
              <a:lnSpc>
                <a:spcPts val="6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國際創業計畫簡報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General Model</a:t>
            </a:r>
            <a:endParaRPr kumimoji="0" lang="zh-TW" alt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271604" y="4253911"/>
            <a:ext cx="11648792" cy="15845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>
              <a:lnSpc>
                <a:spcPct val="110000"/>
              </a:lnSpc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※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此份簡報為參考範例，簡報格式不拘，但內容請務必包含以下</a:t>
            </a:r>
            <a:r>
              <a:rPr lang="zh-TW" altLang="en-US" sz="3200" dirty="0">
                <a:solidFill>
                  <a:srgbClr val="FF0000"/>
                </a:solidFill>
              </a:rPr>
              <a:t>標題內容，以利確認計畫目標。</a:t>
            </a:r>
            <a:r>
              <a:rPr lang="zh-TW" altLang="en-US" sz="3600" dirty="0">
                <a:solidFill>
                  <a:srgbClr val="FF0000"/>
                </a:solidFill>
              </a:rPr>
              <a:t>以</a:t>
            </a:r>
            <a:r>
              <a:rPr lang="en-US" altLang="zh-TW" sz="3600">
                <a:solidFill>
                  <a:srgbClr val="FF0000"/>
                </a:solidFill>
              </a:rPr>
              <a:t>25</a:t>
            </a:r>
            <a:r>
              <a:rPr lang="zh-TW" altLang="en-US" sz="3600">
                <a:solidFill>
                  <a:srgbClr val="FF0000"/>
                </a:solidFill>
              </a:rPr>
              <a:t>頁</a:t>
            </a:r>
            <a:r>
              <a:rPr lang="zh-TW" altLang="en-US" sz="3600" dirty="0">
                <a:solidFill>
                  <a:srgbClr val="FF0000"/>
                </a:solidFill>
              </a:rPr>
              <a:t>為限。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87852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10</a:t>
            </a:fld>
            <a:endParaRPr lang="zh-TW" alt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2AEBD352-AF0B-4A14-A5AD-6D3BFA7A3506}"/>
              </a:ext>
            </a:extLst>
          </p:cNvPr>
          <p:cNvSpPr txBox="1">
            <a:spLocks/>
          </p:cNvSpPr>
          <p:nvPr/>
        </p:nvSpPr>
        <p:spPr>
          <a:xfrm>
            <a:off x="1127173" y="-452582"/>
            <a:ext cx="10140853" cy="2724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lvl="0" algn="ctr">
              <a:lnSpc>
                <a:spcPct val="150000"/>
              </a:lnSpc>
              <a:defRPr/>
            </a:pPr>
            <a:r>
              <a:rPr lang="en-US" altLang="zh-TW" sz="2900" dirty="0">
                <a:solidFill>
                  <a:prstClr val="black"/>
                </a:solidFill>
              </a:rPr>
              <a:t>8</a:t>
            </a:r>
            <a:r>
              <a:rPr lang="en-US" altLang="zh-TW" sz="2900" dirty="0">
                <a:solidFill>
                  <a:prstClr val="black"/>
                </a:solidFill>
              </a:rPr>
              <a:t>. What is the plan for achieving this </a:t>
            </a:r>
            <a:r>
              <a:rPr lang="en-US" altLang="zh-TW" sz="2900" dirty="0" smtClean="0">
                <a:solidFill>
                  <a:prstClr val="black"/>
                </a:solidFill>
              </a:rPr>
              <a:t>solution?</a:t>
            </a:r>
            <a:endParaRPr lang="en-US" altLang="zh-TW" sz="2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548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11</a:t>
            </a:fld>
            <a:endParaRPr lang="zh-TW" altLang="en-US" dirty="0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B29A2AE1-1FA8-481B-A2FF-587758BE3C97}"/>
              </a:ext>
            </a:extLst>
          </p:cNvPr>
          <p:cNvSpPr txBox="1">
            <a:spLocks/>
          </p:cNvSpPr>
          <p:nvPr/>
        </p:nvSpPr>
        <p:spPr>
          <a:xfrm>
            <a:off x="1127173" y="-452582"/>
            <a:ext cx="10140853" cy="2724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lvl="0" algn="ctr">
              <a:lnSpc>
                <a:spcPct val="150000"/>
              </a:lnSpc>
              <a:defRPr/>
            </a:pPr>
            <a:r>
              <a:rPr lang="en-US" altLang="zh-TW" sz="2900" dirty="0">
                <a:solidFill>
                  <a:prstClr val="black"/>
                </a:solidFill>
              </a:rPr>
              <a:t>9</a:t>
            </a:r>
            <a:r>
              <a:rPr lang="en-US" altLang="zh-TW" sz="2900" dirty="0">
                <a:solidFill>
                  <a:prstClr val="black"/>
                </a:solidFill>
              </a:rPr>
              <a:t>. What problems do you </a:t>
            </a:r>
            <a:r>
              <a:rPr lang="en-US" altLang="zh-TW" sz="2900" dirty="0" smtClean="0">
                <a:solidFill>
                  <a:prstClr val="black"/>
                </a:solidFill>
              </a:rPr>
              <a:t>foresee?</a:t>
            </a:r>
            <a:endParaRPr lang="en-US" altLang="zh-TW" sz="2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590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12</a:t>
            </a:fld>
            <a:endParaRPr lang="zh-TW" alt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C87C1F90-6302-4375-8C12-E3CA29C94061}"/>
              </a:ext>
            </a:extLst>
          </p:cNvPr>
          <p:cNvSpPr txBox="1">
            <a:spLocks/>
          </p:cNvSpPr>
          <p:nvPr/>
        </p:nvSpPr>
        <p:spPr>
          <a:xfrm>
            <a:off x="1127173" y="-452582"/>
            <a:ext cx="10140853" cy="2724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lvl="0" algn="ctr">
              <a:lnSpc>
                <a:spcPct val="150000"/>
              </a:lnSpc>
              <a:defRPr/>
            </a:pPr>
            <a:r>
              <a:rPr lang="en-US" altLang="zh-TW" sz="2900" dirty="0">
                <a:solidFill>
                  <a:prstClr val="black"/>
                </a:solidFill>
              </a:rPr>
              <a:t>10</a:t>
            </a:r>
            <a:r>
              <a:rPr lang="en-US" altLang="zh-TW" sz="2900" dirty="0">
                <a:solidFill>
                  <a:prstClr val="black"/>
                </a:solidFill>
              </a:rPr>
              <a:t>. How can they be </a:t>
            </a:r>
            <a:r>
              <a:rPr lang="en-US" altLang="zh-TW" sz="2900" dirty="0" smtClean="0">
                <a:solidFill>
                  <a:prstClr val="black"/>
                </a:solidFill>
              </a:rPr>
              <a:t>overcome?</a:t>
            </a:r>
            <a:endParaRPr lang="en-US" altLang="zh-TW" sz="2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942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13</a:t>
            </a:fld>
            <a:endParaRPr lang="zh-TW" alt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42AC73EA-4411-4BCD-9230-CDAB550C676E}"/>
              </a:ext>
            </a:extLst>
          </p:cNvPr>
          <p:cNvSpPr txBox="1">
            <a:spLocks/>
          </p:cNvSpPr>
          <p:nvPr/>
        </p:nvSpPr>
        <p:spPr>
          <a:xfrm>
            <a:off x="1127173" y="-452582"/>
            <a:ext cx="10140853" cy="2724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lvl="0" algn="ctr">
              <a:lnSpc>
                <a:spcPct val="150000"/>
              </a:lnSpc>
              <a:defRPr/>
            </a:pPr>
            <a:r>
              <a:rPr lang="en-US" altLang="zh-TW" sz="2900" dirty="0">
                <a:solidFill>
                  <a:prstClr val="black"/>
                </a:solidFill>
              </a:rPr>
              <a:t>11</a:t>
            </a:r>
            <a:r>
              <a:rPr lang="en-US" altLang="zh-TW" sz="2900" dirty="0">
                <a:solidFill>
                  <a:prstClr val="black"/>
                </a:solidFill>
              </a:rPr>
              <a:t>. What requirements are there and how can they be </a:t>
            </a:r>
            <a:r>
              <a:rPr lang="en-US" altLang="zh-TW" sz="2900" dirty="0" smtClean="0">
                <a:solidFill>
                  <a:prstClr val="black"/>
                </a:solidFill>
              </a:rPr>
              <a:t>met?</a:t>
            </a:r>
            <a:endParaRPr lang="en-US" altLang="zh-TW" sz="2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913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14</a:t>
            </a:fld>
            <a:endParaRPr lang="zh-TW" alt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69343A61-C28F-49CA-8DB2-7E752FF17484}"/>
              </a:ext>
            </a:extLst>
          </p:cNvPr>
          <p:cNvSpPr txBox="1">
            <a:spLocks/>
          </p:cNvSpPr>
          <p:nvPr/>
        </p:nvSpPr>
        <p:spPr>
          <a:xfrm>
            <a:off x="1127173" y="-452582"/>
            <a:ext cx="10140853" cy="2724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lvl="0" algn="ctr">
              <a:lnSpc>
                <a:spcPct val="150000"/>
              </a:lnSpc>
              <a:defRPr/>
            </a:pPr>
            <a:r>
              <a:rPr lang="en-US" altLang="zh-TW" sz="2900" dirty="0">
                <a:solidFill>
                  <a:prstClr val="black"/>
                </a:solidFill>
              </a:rPr>
              <a:t>12</a:t>
            </a:r>
            <a:r>
              <a:rPr lang="en-US" altLang="zh-TW" sz="2900" dirty="0">
                <a:solidFill>
                  <a:prstClr val="black"/>
                </a:solidFill>
              </a:rPr>
              <a:t>. Catchy closing (reiterate high points, return to </a:t>
            </a:r>
            <a:r>
              <a:rPr lang="en-US" altLang="zh-TW" sz="2900" dirty="0" smtClean="0">
                <a:solidFill>
                  <a:prstClr val="black"/>
                </a:solidFill>
              </a:rPr>
              <a:t>hook)</a:t>
            </a:r>
            <a:endParaRPr lang="en-US" altLang="zh-TW" sz="2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42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411018" y="0"/>
            <a:ext cx="11369964" cy="16825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一、團隊介紹表</a:t>
            </a:r>
            <a:r>
              <a:rPr lang="en-US" altLang="zh-TW" sz="3200" dirty="0">
                <a:solidFill>
                  <a:prstClr val="black"/>
                </a:solidFill>
              </a:rPr>
              <a:t>Team Introductions </a:t>
            </a:r>
            <a:endParaRPr lang="zh-TW" altLang="en-US" sz="3200" dirty="0">
              <a:solidFill>
                <a:prstClr val="black"/>
              </a:solidFill>
            </a:endParaRPr>
          </a:p>
          <a:p>
            <a:pPr algn="ctr">
              <a:lnSpc>
                <a:spcPct val="110000"/>
              </a:lnSpc>
              <a:defRPr/>
            </a:pPr>
            <a:endParaRPr lang="zh-TW" altLang="en-US" sz="28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13345F4-41BE-7D79-2AEB-CFB00C2C9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138" y="2870756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1847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1847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1847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1847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1847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1847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1847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1847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1847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4775" algn="r"/>
              </a:tabLst>
            </a:pPr>
            <a:r>
              <a: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/>
            </a:r>
            <a:br>
              <a: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</a:br>
            <a:r>
              <a: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/>
            </a:r>
            <a:br>
              <a: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</a:br>
            <a:endParaRPr kumimoji="0" lang="en-US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9DD76ACE-75D3-4CC6-B0B7-F0D629033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230205"/>
              </p:ext>
            </p:extLst>
          </p:nvPr>
        </p:nvGraphicFramePr>
        <p:xfrm>
          <a:off x="784440" y="1145309"/>
          <a:ext cx="10623119" cy="5468886"/>
        </p:xfrm>
        <a:graphic>
          <a:graphicData uri="http://schemas.openxmlformats.org/drawingml/2006/table">
            <a:tbl>
              <a:tblPr firstRow="1" firstCol="1" bandRow="1"/>
              <a:tblGrid>
                <a:gridCol w="2307676">
                  <a:extLst>
                    <a:ext uri="{9D8B030D-6E8A-4147-A177-3AD203B41FA5}">
                      <a16:colId xmlns:a16="http://schemas.microsoft.com/office/drawing/2014/main" val="2616152251"/>
                    </a:ext>
                  </a:extLst>
                </a:gridCol>
                <a:gridCol w="2953712">
                  <a:extLst>
                    <a:ext uri="{9D8B030D-6E8A-4147-A177-3AD203B41FA5}">
                      <a16:colId xmlns:a16="http://schemas.microsoft.com/office/drawing/2014/main" val="4284318224"/>
                    </a:ext>
                  </a:extLst>
                </a:gridCol>
                <a:gridCol w="2328151">
                  <a:extLst>
                    <a:ext uri="{9D8B030D-6E8A-4147-A177-3AD203B41FA5}">
                      <a16:colId xmlns:a16="http://schemas.microsoft.com/office/drawing/2014/main" val="2773540730"/>
                    </a:ext>
                  </a:extLst>
                </a:gridCol>
                <a:gridCol w="3033580">
                  <a:extLst>
                    <a:ext uri="{9D8B030D-6E8A-4147-A177-3AD203B41FA5}">
                      <a16:colId xmlns:a16="http://schemas.microsoft.com/office/drawing/2014/main" val="1368281028"/>
                    </a:ext>
                  </a:extLst>
                </a:gridCol>
              </a:tblGrid>
              <a:tr h="728601">
                <a:tc>
                  <a:txBody>
                    <a:bodyPr/>
                    <a:lstStyle/>
                    <a:p>
                      <a:pPr algn="ctr" fontAlgn="b"/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參賽組別</a:t>
                      </a:r>
                      <a:endParaRPr lang="en-US" altLang="zh-TW" sz="1800" b="1" kern="10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altLang="zh-TW" sz="1800" b="1" kern="100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Category</a:t>
                      </a:r>
                      <a:endParaRPr lang="zh-TW" altLang="en-US" sz="1800" b="1" kern="10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1800" b="1" kern="100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國際學生類</a:t>
                      </a:r>
                      <a:endParaRPr lang="en-US" altLang="zh-TW" sz="1800" b="1" kern="10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altLang="zh-TW" sz="1800" b="1" kern="100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International Students</a:t>
                      </a:r>
                      <a:endParaRPr lang="zh-TW" sz="1800" b="1" kern="10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876767"/>
                  </a:ext>
                </a:extLst>
              </a:tr>
              <a:tr h="7286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代表學校及科系</a:t>
                      </a: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Universitiy &amp; Major</a:t>
                      </a:r>
                      <a:endParaRPr lang="zh-TW" altLang="en-US" sz="1800" b="1" kern="10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b"/>
                      <a:r>
                        <a:rPr lang="en-US" sz="12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401336"/>
                  </a:ext>
                </a:extLst>
              </a:tr>
              <a:tr h="7286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團隊名稱</a:t>
                      </a: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Name of Team</a:t>
                      </a:r>
                      <a:endParaRPr lang="zh-TW" altLang="en-US" sz="1800" b="1" kern="10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b"/>
                      <a:endParaRPr lang="zh-TW" sz="12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032498"/>
                  </a:ext>
                </a:extLst>
              </a:tr>
              <a:tr h="7286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參賽成員姓名</a:t>
                      </a: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Names of </a:t>
                      </a:r>
                      <a:r>
                        <a:rPr lang="en-US" altLang="zh-TW" sz="1800" b="1" kern="100" dirty="0" err="1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Merbers</a:t>
                      </a:r>
                      <a:endParaRPr lang="zh-TW" altLang="en-US" sz="1800" b="1" kern="10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b"/>
                      <a:r>
                        <a:rPr lang="en-US" sz="12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066624"/>
                  </a:ext>
                </a:extLst>
              </a:tr>
              <a:tr h="7286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計畫名稱</a:t>
                      </a:r>
                      <a:endParaRPr lang="zh-TW" altLang="en-US" sz="1800" b="1" kern="10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Title of </a:t>
                      </a:r>
                      <a:r>
                        <a:rPr lang="en-US" altLang="zh-TW" sz="1800" b="1" kern="100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roject</a:t>
                      </a:r>
                      <a:endParaRPr lang="zh-TW" altLang="en-US" sz="1800" b="1" kern="10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b">
                        <a:tabLst>
                          <a:tab pos="5184775" algn="r"/>
                        </a:tabLst>
                      </a:pPr>
                      <a:r>
                        <a:rPr lang="en-US" sz="12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822090"/>
                  </a:ext>
                </a:extLst>
              </a:tr>
              <a:tr h="7286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指導業師姓名</a:t>
                      </a: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Name of Mentor</a:t>
                      </a:r>
                      <a:endParaRPr lang="zh-TW" altLang="en-US" sz="1800" b="1" kern="10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800" b="1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指導業師職稱</a:t>
                      </a:r>
                    </a:p>
                    <a:p>
                      <a:pPr algn="ctr" fontAlgn="b"/>
                      <a:r>
                        <a:rPr lang="en-US" altLang="zh-TW" sz="1800" b="1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Job title of Mentor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2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187103"/>
                  </a:ext>
                </a:extLst>
              </a:tr>
              <a:tr h="7286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指導業師所屬機構及單位</a:t>
                      </a:r>
                    </a:p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Organization of Mentor </a:t>
                      </a:r>
                      <a:endParaRPr lang="zh-TW" altLang="en-US" sz="1800" b="1" kern="10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b"/>
                      <a:r>
                        <a:rPr lang="en-US" sz="12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309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84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1127173" y="-452582"/>
            <a:ext cx="10140853" cy="2724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300" dirty="0">
                <a:solidFill>
                  <a:prstClr val="black"/>
                </a:solidFill>
              </a:rPr>
              <a:t>二、創意構想說明</a:t>
            </a:r>
            <a:r>
              <a:rPr lang="en-US" altLang="zh-TW" sz="3300" dirty="0">
                <a:solidFill>
                  <a:prstClr val="black"/>
                </a:solidFill>
                <a:cs typeface="Times New Roman" panose="02020603050405020304" pitchFamily="18" charset="0"/>
              </a:rPr>
              <a:t>Program Description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1.</a:t>
            </a:r>
            <a:r>
              <a:rPr kumimoji="0" lang="en-US" altLang="zh-TW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Why is this interesting (hook your audience)?</a:t>
            </a:r>
            <a:endParaRPr kumimoji="0" lang="zh-TW" altLang="en-US" sz="2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35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1127173" y="-452582"/>
            <a:ext cx="10140853" cy="2724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2.</a:t>
            </a:r>
            <a:r>
              <a:rPr kumimoji="0" lang="en-US" altLang="zh-TW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Who are you?</a:t>
            </a:r>
            <a:endParaRPr kumimoji="0" lang="zh-TW" altLang="en-US" sz="2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4139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5</a:t>
            </a:fld>
            <a:endParaRPr lang="zh-TW" alt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22E8D30E-650B-45F7-9983-BB751F34B69F}"/>
              </a:ext>
            </a:extLst>
          </p:cNvPr>
          <p:cNvSpPr txBox="1">
            <a:spLocks/>
          </p:cNvSpPr>
          <p:nvPr/>
        </p:nvSpPr>
        <p:spPr>
          <a:xfrm>
            <a:off x="1127173" y="-452582"/>
            <a:ext cx="10140853" cy="2724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lvl="0" algn="ctr">
              <a:lnSpc>
                <a:spcPct val="150000"/>
              </a:lnSpc>
              <a:defRPr/>
            </a:pPr>
            <a:r>
              <a:rPr lang="en-US" altLang="zh-TW" sz="2900" dirty="0">
                <a:solidFill>
                  <a:prstClr val="black"/>
                </a:solidFill>
              </a:rPr>
              <a:t>3.</a:t>
            </a:r>
            <a:r>
              <a:rPr lang="en-US" altLang="zh-TW" sz="2900" dirty="0">
                <a:solidFill>
                  <a:prstClr val="black"/>
                </a:solidFill>
                <a:cs typeface="Times New Roman" panose="02020603050405020304" pitchFamily="18" charset="0"/>
              </a:rPr>
              <a:t>What is the problem you are addressing?</a:t>
            </a:r>
            <a:endParaRPr kumimoji="0" lang="zh-TW" altLang="en-US" sz="2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501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6</a:t>
            </a:fld>
            <a:endParaRPr lang="zh-TW" alt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7ECF4197-BB1F-46DC-9699-0229D8D4F3C7}"/>
              </a:ext>
            </a:extLst>
          </p:cNvPr>
          <p:cNvSpPr txBox="1">
            <a:spLocks/>
          </p:cNvSpPr>
          <p:nvPr/>
        </p:nvSpPr>
        <p:spPr>
          <a:xfrm>
            <a:off x="1127173" y="-452582"/>
            <a:ext cx="10140853" cy="2724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lvl="0" algn="ctr">
              <a:lnSpc>
                <a:spcPct val="150000"/>
              </a:lnSpc>
              <a:defRPr/>
            </a:pPr>
            <a:r>
              <a:rPr lang="en-US" altLang="zh-TW" sz="2900" dirty="0">
                <a:solidFill>
                  <a:prstClr val="black"/>
                </a:solidFill>
              </a:rPr>
              <a:t>4.What is your solution?</a:t>
            </a:r>
            <a:endParaRPr kumimoji="0" lang="zh-TW" altLang="en-US" sz="2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43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9A135800-096C-4B74-9213-48AA4335D36F}"/>
              </a:ext>
            </a:extLst>
          </p:cNvPr>
          <p:cNvSpPr txBox="1">
            <a:spLocks/>
          </p:cNvSpPr>
          <p:nvPr/>
        </p:nvSpPr>
        <p:spPr>
          <a:xfrm>
            <a:off x="1127173" y="-452582"/>
            <a:ext cx="10140853" cy="2724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lvl="0" algn="ctr">
              <a:lnSpc>
                <a:spcPct val="150000"/>
              </a:lnSpc>
              <a:defRPr/>
            </a:pPr>
            <a:r>
              <a:rPr lang="en-US" altLang="zh-TW" sz="2900" dirty="0">
                <a:solidFill>
                  <a:prstClr val="black"/>
                </a:solidFill>
              </a:rPr>
              <a:t>5.</a:t>
            </a:r>
            <a:r>
              <a:rPr lang="en-US" altLang="zh-TW" sz="2900" dirty="0">
                <a:solidFill>
                  <a:prstClr val="black"/>
                </a:solidFill>
                <a:cs typeface="Times New Roman" panose="02020603050405020304" pitchFamily="18" charset="0"/>
              </a:rPr>
              <a:t>Why is it attractive?</a:t>
            </a:r>
            <a:endParaRPr kumimoji="0" lang="zh-TW" altLang="en-US" sz="2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928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C46EB434-E3EA-4FE4-95C2-581F865B6E5F}"/>
              </a:ext>
            </a:extLst>
          </p:cNvPr>
          <p:cNvSpPr txBox="1">
            <a:spLocks/>
          </p:cNvSpPr>
          <p:nvPr/>
        </p:nvSpPr>
        <p:spPr>
          <a:xfrm>
            <a:off x="1127173" y="-452582"/>
            <a:ext cx="10140853" cy="2724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lvl="0" algn="ctr">
              <a:lnSpc>
                <a:spcPct val="150000"/>
              </a:lnSpc>
              <a:defRPr/>
            </a:pPr>
            <a:r>
              <a:rPr lang="en-US" altLang="zh-TW" sz="2900" dirty="0">
                <a:solidFill>
                  <a:prstClr val="black"/>
                </a:solidFill>
              </a:rPr>
              <a:t>6</a:t>
            </a:r>
            <a:r>
              <a:rPr lang="en-US" altLang="zh-TW" sz="2900" dirty="0">
                <a:solidFill>
                  <a:prstClr val="black"/>
                </a:solidFill>
              </a:rPr>
              <a:t>. What are the </a:t>
            </a:r>
            <a:r>
              <a:rPr lang="en-US" altLang="zh-TW" sz="2900" dirty="0" smtClean="0">
                <a:solidFill>
                  <a:prstClr val="black"/>
                </a:solidFill>
              </a:rPr>
              <a:t>alternatives?</a:t>
            </a:r>
            <a:endParaRPr kumimoji="0" lang="zh-TW" altLang="en-US" sz="2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682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9</a:t>
            </a:fld>
            <a:endParaRPr lang="zh-TW" alt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91173BDE-9CAC-4931-B32F-79E97B800885}"/>
              </a:ext>
            </a:extLst>
          </p:cNvPr>
          <p:cNvSpPr txBox="1">
            <a:spLocks/>
          </p:cNvSpPr>
          <p:nvPr/>
        </p:nvSpPr>
        <p:spPr>
          <a:xfrm>
            <a:off x="1127173" y="-452582"/>
            <a:ext cx="10140853" cy="2724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lvl="0" algn="ctr">
              <a:lnSpc>
                <a:spcPct val="150000"/>
              </a:lnSpc>
              <a:defRPr/>
            </a:pPr>
            <a:r>
              <a:rPr lang="en-US" altLang="zh-TW" sz="2900" dirty="0">
                <a:solidFill>
                  <a:prstClr val="black"/>
                </a:solidFill>
              </a:rPr>
              <a:t>7</a:t>
            </a:r>
            <a:r>
              <a:rPr lang="en-US" altLang="zh-TW" sz="2900" dirty="0">
                <a:solidFill>
                  <a:prstClr val="black"/>
                </a:solidFill>
              </a:rPr>
              <a:t>. Why are they less </a:t>
            </a:r>
            <a:r>
              <a:rPr lang="en-US" altLang="zh-TW" sz="2900" dirty="0" smtClean="0">
                <a:solidFill>
                  <a:prstClr val="black"/>
                </a:solidFill>
              </a:rPr>
              <a:t>attractive?</a:t>
            </a:r>
            <a:endParaRPr kumimoji="0" lang="zh-TW" altLang="en-US" sz="2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034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228</Words>
  <Application>Microsoft Office PowerPoint</Application>
  <PresentationFormat>寬螢幕</PresentationFormat>
  <Paragraphs>55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Microsoft YaHei</vt:lpstr>
      <vt:lpstr>新細明體</vt:lpstr>
      <vt:lpstr>DFKai-SB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張宇諄</dc:creator>
  <cp:lastModifiedBy>Windows User</cp:lastModifiedBy>
  <cp:revision>77</cp:revision>
  <dcterms:created xsi:type="dcterms:W3CDTF">2022-01-26T06:01:52Z</dcterms:created>
  <dcterms:modified xsi:type="dcterms:W3CDTF">2023-02-22T04:13:25Z</dcterms:modified>
</cp:coreProperties>
</file>